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M Fell English" panose="020F07020304040A0204" pitchFamily="34" charset="0"/>
      <p:regular r:id="rId15"/>
      <p:bold r:id="rId16"/>
      <p:italic r:id="rId15"/>
      <p:boldItalic r:id="rId17"/>
    </p:embeddedFont>
    <p:embeddedFont>
      <p:font typeface="IM Fell English SC" panose="020F05020202040A0204" pitchFamily="34" charset="0"/>
      <p:regular r:id="rId18"/>
      <p: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>
      <p:cViewPr>
        <p:scale>
          <a:sx n="101" d="100"/>
          <a:sy n="101" d="100"/>
        </p:scale>
        <p:origin x="-280" y="-5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5046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6393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502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8137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316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5751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bg>
      <p:bgPr>
        <a:solidFill>
          <a:srgbClr val="E4AF4B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5E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679" y="-593933"/>
            <a:ext cx="18286638" cy="11474865"/>
          </a:xfrm>
          <a:custGeom>
            <a:avLst/>
            <a:gdLst/>
            <a:ahLst/>
            <a:cxnLst/>
            <a:rect l="l" t="t" r="r" b="b"/>
            <a:pathLst>
              <a:path w="8964038" h="5624934" extrusionOk="0">
                <a:moveTo>
                  <a:pt x="0" y="0"/>
                </a:moveTo>
                <a:lnTo>
                  <a:pt x="8964038" y="0"/>
                </a:lnTo>
                <a:lnTo>
                  <a:pt x="8964038" y="5624934"/>
                </a:lnTo>
                <a:lnTo>
                  <a:pt x="0" y="56249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4">
              <a:alphaModFix amt="20000"/>
            </a:blip>
            <a:stretch>
              <a:fillRect/>
            </a:stretch>
          </a:blipFill>
          <a:ln>
            <a:noFill/>
          </a:ln>
        </p:spPr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C48D24"/>
              </a:buClr>
              <a:buSzPts val="4400"/>
              <a:buFont typeface="IM Fell English"/>
              <a:buNone/>
              <a:defRPr sz="4400" i="0" u="none" strike="noStrike" cap="none">
                <a:solidFill>
                  <a:srgbClr val="C48D24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"/>
              <a:buChar char="•"/>
              <a:defRPr sz="32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Char char="–"/>
              <a:defRPr sz="2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•"/>
              <a:defRPr sz="24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–"/>
              <a:defRPr sz="20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»"/>
              <a:defRPr sz="20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•"/>
              <a:defRPr sz="20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•"/>
              <a:defRPr sz="20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•"/>
              <a:defRPr sz="20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•"/>
              <a:defRPr sz="20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20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20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AF4B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/>
          <p:nvPr/>
        </p:nvSpPr>
        <p:spPr>
          <a:xfrm rot="-5400000">
            <a:off x="4058178" y="1641312"/>
            <a:ext cx="10218285" cy="6935661"/>
          </a:xfrm>
          <a:custGeom>
            <a:avLst/>
            <a:gdLst/>
            <a:ahLst/>
            <a:cxnLst/>
            <a:rect l="l" t="t" r="r" b="b"/>
            <a:pathLst>
              <a:path w="10218285" h="6935661" extrusionOk="0">
                <a:moveTo>
                  <a:pt x="0" y="0"/>
                </a:moveTo>
                <a:lnTo>
                  <a:pt x="10218285" y="0"/>
                </a:lnTo>
                <a:lnTo>
                  <a:pt x="10218285" y="6935661"/>
                </a:lnTo>
                <a:lnTo>
                  <a:pt x="0" y="69356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" name="Google Shape;87;p14"/>
          <p:cNvSpPr/>
          <p:nvPr/>
        </p:nvSpPr>
        <p:spPr>
          <a:xfrm>
            <a:off x="-2651463" y="-2537117"/>
            <a:ext cx="8304312" cy="14256329"/>
          </a:xfrm>
          <a:custGeom>
            <a:avLst/>
            <a:gdLst/>
            <a:ahLst/>
            <a:cxnLst/>
            <a:rect l="l" t="t" r="r" b="b"/>
            <a:pathLst>
              <a:path w="8304312" h="14256329" extrusionOk="0">
                <a:moveTo>
                  <a:pt x="0" y="0"/>
                </a:moveTo>
                <a:lnTo>
                  <a:pt x="8304312" y="0"/>
                </a:lnTo>
                <a:lnTo>
                  <a:pt x="8304312" y="14256329"/>
                </a:lnTo>
                <a:lnTo>
                  <a:pt x="0" y="14256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r>
              <a:rPr lang="en-US" dirty="0"/>
              <a:t>z</a:t>
            </a:r>
          </a:p>
        </p:txBody>
      </p:sp>
      <p:sp>
        <p:nvSpPr>
          <p:cNvPr id="88" name="Google Shape;88;p14"/>
          <p:cNvSpPr/>
          <p:nvPr/>
        </p:nvSpPr>
        <p:spPr>
          <a:xfrm>
            <a:off x="12635151" y="-3050464"/>
            <a:ext cx="8304312" cy="14256329"/>
          </a:xfrm>
          <a:custGeom>
            <a:avLst/>
            <a:gdLst/>
            <a:ahLst/>
            <a:cxnLst/>
            <a:rect l="l" t="t" r="r" b="b"/>
            <a:pathLst>
              <a:path w="8304312" h="14256329" extrusionOk="0">
                <a:moveTo>
                  <a:pt x="0" y="0"/>
                </a:moveTo>
                <a:lnTo>
                  <a:pt x="8304311" y="0"/>
                </a:lnTo>
                <a:lnTo>
                  <a:pt x="8304311" y="14256329"/>
                </a:lnTo>
                <a:lnTo>
                  <a:pt x="0" y="14256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9" name="Google Shape;89;p14"/>
          <p:cNvSpPr txBox="1"/>
          <p:nvPr/>
        </p:nvSpPr>
        <p:spPr>
          <a:xfrm>
            <a:off x="6258750" y="2627866"/>
            <a:ext cx="5770500" cy="415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C22C2C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November 15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>
                <a:solidFill>
                  <a:srgbClr val="C22C2C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Update</a:t>
            </a:r>
            <a:endParaRPr sz="9000" dirty="0"/>
          </a:p>
        </p:txBody>
      </p:sp>
      <p:sp>
        <p:nvSpPr>
          <p:cNvPr id="90" name="Google Shape;90;p14"/>
          <p:cNvSpPr txBox="1"/>
          <p:nvPr/>
        </p:nvSpPr>
        <p:spPr>
          <a:xfrm>
            <a:off x="6971700" y="7195703"/>
            <a:ext cx="43446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The attack of the tensors</a:t>
            </a:r>
            <a:endParaRPr dirty="0"/>
          </a:p>
        </p:txBody>
      </p:sp>
      <p:sp>
        <p:nvSpPr>
          <p:cNvPr id="91" name="Google Shape;91;p14"/>
          <p:cNvSpPr/>
          <p:nvPr/>
        </p:nvSpPr>
        <p:spPr>
          <a:xfrm flipH="1">
            <a:off x="11736931" y="1930227"/>
            <a:ext cx="6426506" cy="9099478"/>
          </a:xfrm>
          <a:custGeom>
            <a:avLst/>
            <a:gdLst/>
            <a:ahLst/>
            <a:cxnLst/>
            <a:rect l="l" t="t" r="r" b="b"/>
            <a:pathLst>
              <a:path w="6426506" h="9099478" extrusionOk="0">
                <a:moveTo>
                  <a:pt x="6426506" y="0"/>
                </a:moveTo>
                <a:lnTo>
                  <a:pt x="0" y="0"/>
                </a:lnTo>
                <a:lnTo>
                  <a:pt x="0" y="9099478"/>
                </a:lnTo>
                <a:lnTo>
                  <a:pt x="6426506" y="9099478"/>
                </a:lnTo>
                <a:lnTo>
                  <a:pt x="6426506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2" name="Google Shape;92;p14"/>
          <p:cNvSpPr/>
          <p:nvPr/>
        </p:nvSpPr>
        <p:spPr>
          <a:xfrm>
            <a:off x="124563" y="1930227"/>
            <a:ext cx="6426506" cy="9099478"/>
          </a:xfrm>
          <a:custGeom>
            <a:avLst/>
            <a:gdLst/>
            <a:ahLst/>
            <a:cxnLst/>
            <a:rect l="l" t="t" r="r" b="b"/>
            <a:pathLst>
              <a:path w="6426506" h="9099478" extrusionOk="0">
                <a:moveTo>
                  <a:pt x="0" y="0"/>
                </a:moveTo>
                <a:lnTo>
                  <a:pt x="6426506" y="0"/>
                </a:lnTo>
                <a:lnTo>
                  <a:pt x="6426506" y="9099478"/>
                </a:lnTo>
                <a:lnTo>
                  <a:pt x="0" y="90994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5E5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5"/>
          <p:cNvGrpSpPr/>
          <p:nvPr/>
        </p:nvGrpSpPr>
        <p:grpSpPr>
          <a:xfrm>
            <a:off x="729495" y="524425"/>
            <a:ext cx="16829010" cy="9057325"/>
            <a:chOff x="0" y="-47625"/>
            <a:chExt cx="4432332" cy="2385468"/>
          </a:xfrm>
        </p:grpSpPr>
        <p:sp>
          <p:nvSpPr>
            <p:cNvPr id="98" name="Google Shape;98;p15"/>
            <p:cNvSpPr/>
            <p:nvPr/>
          </p:nvSpPr>
          <p:spPr>
            <a:xfrm>
              <a:off x="0" y="0"/>
              <a:ext cx="4432332" cy="2337843"/>
            </a:xfrm>
            <a:custGeom>
              <a:avLst/>
              <a:gdLst/>
              <a:ahLst/>
              <a:cxnLst/>
              <a:rect l="l" t="t" r="r" b="b"/>
              <a:pathLst>
                <a:path w="4432332" h="2337843" extrusionOk="0">
                  <a:moveTo>
                    <a:pt x="0" y="0"/>
                  </a:moveTo>
                  <a:lnTo>
                    <a:pt x="4432332" y="0"/>
                  </a:lnTo>
                  <a:lnTo>
                    <a:pt x="4432332" y="2337843"/>
                  </a:lnTo>
                  <a:lnTo>
                    <a:pt x="0" y="233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 cmpd="sng">
              <a:solidFill>
                <a:srgbClr val="C22C2C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9" name="Google Shape;99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15"/>
          <p:cNvSpPr/>
          <p:nvPr/>
        </p:nvSpPr>
        <p:spPr>
          <a:xfrm>
            <a:off x="729495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0"/>
                </a:moveTo>
                <a:lnTo>
                  <a:pt x="2293044" y="0"/>
                </a:lnTo>
                <a:lnTo>
                  <a:pt x="2293044" y="2287311"/>
                </a:lnTo>
                <a:lnTo>
                  <a:pt x="0" y="22873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" name="Google Shape;101;p15"/>
          <p:cNvSpPr/>
          <p:nvPr/>
        </p:nvSpPr>
        <p:spPr>
          <a:xfrm rot="10800000" flipH="1">
            <a:off x="729495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2287311"/>
                </a:moveTo>
                <a:lnTo>
                  <a:pt x="2293044" y="2287311"/>
                </a:lnTo>
                <a:lnTo>
                  <a:pt x="2293044" y="0"/>
                </a:lnTo>
                <a:lnTo>
                  <a:pt x="0" y="0"/>
                </a:lnTo>
                <a:lnTo>
                  <a:pt x="0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2" name="Google Shape;102;p15"/>
          <p:cNvSpPr/>
          <p:nvPr/>
        </p:nvSpPr>
        <p:spPr>
          <a:xfrm flipH="1">
            <a:off x="15265461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0"/>
                </a:moveTo>
                <a:lnTo>
                  <a:pt x="0" y="0"/>
                </a:lnTo>
                <a:lnTo>
                  <a:pt x="0" y="2287311"/>
                </a:lnTo>
                <a:lnTo>
                  <a:pt x="2293044" y="2287311"/>
                </a:lnTo>
                <a:lnTo>
                  <a:pt x="229304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3" name="Google Shape;103;p15"/>
          <p:cNvSpPr/>
          <p:nvPr/>
        </p:nvSpPr>
        <p:spPr>
          <a:xfrm rot="10800000">
            <a:off x="15265461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2287311"/>
                </a:moveTo>
                <a:lnTo>
                  <a:pt x="0" y="2287311"/>
                </a:lnTo>
                <a:lnTo>
                  <a:pt x="0" y="0"/>
                </a:lnTo>
                <a:lnTo>
                  <a:pt x="2293044" y="0"/>
                </a:lnTo>
                <a:lnTo>
                  <a:pt x="2293044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" name="Google Shape;104;p15"/>
          <p:cNvSpPr txBox="1"/>
          <p:nvPr/>
        </p:nvSpPr>
        <p:spPr>
          <a:xfrm>
            <a:off x="1876017" y="1858431"/>
            <a:ext cx="12348302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C48D24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S</a:t>
            </a:r>
            <a:r>
              <a:rPr lang="en-US" sz="6000" b="0" i="0" u="none" strike="noStrike" cap="none" dirty="0">
                <a:solidFill>
                  <a:srgbClr val="C48D24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witches and Interferometer Questions</a:t>
            </a:r>
            <a:endParaRPr sz="1100" dirty="0"/>
          </a:p>
        </p:txBody>
      </p:sp>
      <p:sp>
        <p:nvSpPr>
          <p:cNvPr id="106" name="Google Shape;106;p15"/>
          <p:cNvSpPr txBox="1"/>
          <p:nvPr/>
        </p:nvSpPr>
        <p:spPr>
          <a:xfrm>
            <a:off x="1876017" y="3326002"/>
            <a:ext cx="9231694" cy="4801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- I forgot optical switches are also a computer thing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	- too bad my gaming days are over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- there are a lot of nanosecond switches, is there something specific I should avoid </a:t>
            </a: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other than loss</a:t>
            </a: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- also do I have to take … like… the interferometer into account?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	- based off what I found I am </a:t>
            </a: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assuming no, but I’d 			rather ask </a:t>
            </a:r>
            <a:endParaRPr lang="en-US" sz="3000" b="0" i="0" u="none" strike="noStrike" cap="none" dirty="0">
              <a:solidFill>
                <a:srgbClr val="000000"/>
              </a:solidFill>
              <a:latin typeface="IM Fell English SC"/>
              <a:ea typeface="IM Fell English SC"/>
              <a:cs typeface="IM Fell English SC"/>
              <a:sym typeface="IM Fell English S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C19315-C6FC-DE63-942C-CED7A9A995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9914" y="3360229"/>
            <a:ext cx="5431843" cy="29497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5"/>
          <p:cNvGrpSpPr/>
          <p:nvPr/>
        </p:nvGrpSpPr>
        <p:grpSpPr>
          <a:xfrm>
            <a:off x="729495" y="524425"/>
            <a:ext cx="16829010" cy="9057325"/>
            <a:chOff x="0" y="-47625"/>
            <a:chExt cx="4432332" cy="2385468"/>
          </a:xfrm>
        </p:grpSpPr>
        <p:sp>
          <p:nvSpPr>
            <p:cNvPr id="98" name="Google Shape;98;p15"/>
            <p:cNvSpPr/>
            <p:nvPr/>
          </p:nvSpPr>
          <p:spPr>
            <a:xfrm>
              <a:off x="0" y="0"/>
              <a:ext cx="4432332" cy="2337843"/>
            </a:xfrm>
            <a:custGeom>
              <a:avLst/>
              <a:gdLst/>
              <a:ahLst/>
              <a:cxnLst/>
              <a:rect l="l" t="t" r="r" b="b"/>
              <a:pathLst>
                <a:path w="4432332" h="2337843" extrusionOk="0">
                  <a:moveTo>
                    <a:pt x="0" y="0"/>
                  </a:moveTo>
                  <a:lnTo>
                    <a:pt x="4432332" y="0"/>
                  </a:lnTo>
                  <a:lnTo>
                    <a:pt x="4432332" y="2337843"/>
                  </a:lnTo>
                  <a:lnTo>
                    <a:pt x="0" y="233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 cmpd="sng">
              <a:solidFill>
                <a:srgbClr val="C22C2C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9" name="Google Shape;99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15"/>
          <p:cNvSpPr/>
          <p:nvPr/>
        </p:nvSpPr>
        <p:spPr>
          <a:xfrm>
            <a:off x="729495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0"/>
                </a:moveTo>
                <a:lnTo>
                  <a:pt x="2293044" y="0"/>
                </a:lnTo>
                <a:lnTo>
                  <a:pt x="2293044" y="2287311"/>
                </a:lnTo>
                <a:lnTo>
                  <a:pt x="0" y="22873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" name="Google Shape;101;p15"/>
          <p:cNvSpPr/>
          <p:nvPr/>
        </p:nvSpPr>
        <p:spPr>
          <a:xfrm rot="10800000" flipH="1">
            <a:off x="729495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2287311"/>
                </a:moveTo>
                <a:lnTo>
                  <a:pt x="2293044" y="2287311"/>
                </a:lnTo>
                <a:lnTo>
                  <a:pt x="2293044" y="0"/>
                </a:lnTo>
                <a:lnTo>
                  <a:pt x="0" y="0"/>
                </a:lnTo>
                <a:lnTo>
                  <a:pt x="0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2" name="Google Shape;102;p15"/>
          <p:cNvSpPr/>
          <p:nvPr/>
        </p:nvSpPr>
        <p:spPr>
          <a:xfrm flipH="1">
            <a:off x="15265461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0"/>
                </a:moveTo>
                <a:lnTo>
                  <a:pt x="0" y="0"/>
                </a:lnTo>
                <a:lnTo>
                  <a:pt x="0" y="2287311"/>
                </a:lnTo>
                <a:lnTo>
                  <a:pt x="2293044" y="2287311"/>
                </a:lnTo>
                <a:lnTo>
                  <a:pt x="229304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3" name="Google Shape;103;p15"/>
          <p:cNvSpPr/>
          <p:nvPr/>
        </p:nvSpPr>
        <p:spPr>
          <a:xfrm rot="10800000">
            <a:off x="15265461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2287311"/>
                </a:moveTo>
                <a:lnTo>
                  <a:pt x="0" y="2287311"/>
                </a:lnTo>
                <a:lnTo>
                  <a:pt x="0" y="0"/>
                </a:lnTo>
                <a:lnTo>
                  <a:pt x="2293044" y="0"/>
                </a:lnTo>
                <a:lnTo>
                  <a:pt x="2293044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" name="Google Shape;104;p15"/>
          <p:cNvSpPr txBox="1"/>
          <p:nvPr/>
        </p:nvSpPr>
        <p:spPr>
          <a:xfrm>
            <a:off x="1876017" y="1858431"/>
            <a:ext cx="12348302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dirty="0">
                <a:solidFill>
                  <a:srgbClr val="C48D24"/>
                </a:solidFill>
                <a:latin typeface="IM Fell English SC"/>
                <a:sym typeface="IM Fell English SC"/>
              </a:rPr>
              <a:t>Papers</a:t>
            </a:r>
            <a:endParaRPr dirty="0"/>
          </a:p>
        </p:txBody>
      </p:sp>
      <p:sp>
        <p:nvSpPr>
          <p:cNvPr id="106" name="Google Shape;106;p15"/>
          <p:cNvSpPr txBox="1"/>
          <p:nvPr/>
        </p:nvSpPr>
        <p:spPr>
          <a:xfrm>
            <a:off x="1876016" y="3326002"/>
            <a:ext cx="14887983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- I found another(!) paper written by the person(s) who did the boson sampling paper ! !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- I’ve been looking at the tensor networks stuff, it (kind of)</a:t>
            </a: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makes (some) sense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- I think I really need to know how the tensor networks work, it seems…. Really relevant ‘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	- like really relevant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	- I watched a few videos on this … working on it</a:t>
            </a:r>
            <a:endParaRPr lang="en-US" sz="3000" b="0" i="0" u="none" strike="noStrike" cap="none" dirty="0">
              <a:solidFill>
                <a:srgbClr val="000000"/>
              </a:solidFill>
              <a:latin typeface="IM Fell English SC"/>
              <a:ea typeface="IM Fell English SC"/>
              <a:cs typeface="IM Fell English SC"/>
              <a:sym typeface="IM Fell English SC"/>
            </a:endParaRPr>
          </a:p>
        </p:txBody>
      </p:sp>
    </p:spTree>
    <p:extLst>
      <p:ext uri="{BB962C8B-B14F-4D97-AF65-F5344CB8AC3E}">
        <p14:creationId xmlns:p14="http://schemas.microsoft.com/office/powerpoint/2010/main" val="486651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5"/>
          <p:cNvGrpSpPr/>
          <p:nvPr/>
        </p:nvGrpSpPr>
        <p:grpSpPr>
          <a:xfrm>
            <a:off x="729494" y="614837"/>
            <a:ext cx="16829010" cy="9057325"/>
            <a:chOff x="0" y="-47625"/>
            <a:chExt cx="4432332" cy="2385468"/>
          </a:xfrm>
        </p:grpSpPr>
        <p:sp>
          <p:nvSpPr>
            <p:cNvPr id="98" name="Google Shape;98;p15"/>
            <p:cNvSpPr/>
            <p:nvPr/>
          </p:nvSpPr>
          <p:spPr>
            <a:xfrm>
              <a:off x="0" y="0"/>
              <a:ext cx="4432332" cy="2337843"/>
            </a:xfrm>
            <a:custGeom>
              <a:avLst/>
              <a:gdLst/>
              <a:ahLst/>
              <a:cxnLst/>
              <a:rect l="l" t="t" r="r" b="b"/>
              <a:pathLst>
                <a:path w="4432332" h="2337843" extrusionOk="0">
                  <a:moveTo>
                    <a:pt x="0" y="0"/>
                  </a:moveTo>
                  <a:lnTo>
                    <a:pt x="4432332" y="0"/>
                  </a:lnTo>
                  <a:lnTo>
                    <a:pt x="4432332" y="2337843"/>
                  </a:lnTo>
                  <a:lnTo>
                    <a:pt x="0" y="233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 cmpd="sng">
              <a:solidFill>
                <a:srgbClr val="C22C2C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9" name="Google Shape;99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15"/>
          <p:cNvSpPr/>
          <p:nvPr/>
        </p:nvSpPr>
        <p:spPr>
          <a:xfrm>
            <a:off x="729495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0"/>
                </a:moveTo>
                <a:lnTo>
                  <a:pt x="2293044" y="0"/>
                </a:lnTo>
                <a:lnTo>
                  <a:pt x="2293044" y="2287311"/>
                </a:lnTo>
                <a:lnTo>
                  <a:pt x="0" y="22873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" name="Google Shape;101;p15"/>
          <p:cNvSpPr/>
          <p:nvPr/>
        </p:nvSpPr>
        <p:spPr>
          <a:xfrm rot="10800000" flipH="1">
            <a:off x="729495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2287311"/>
                </a:moveTo>
                <a:lnTo>
                  <a:pt x="2293044" y="2287311"/>
                </a:lnTo>
                <a:lnTo>
                  <a:pt x="2293044" y="0"/>
                </a:lnTo>
                <a:lnTo>
                  <a:pt x="0" y="0"/>
                </a:lnTo>
                <a:lnTo>
                  <a:pt x="0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2" name="Google Shape;102;p15"/>
          <p:cNvSpPr/>
          <p:nvPr/>
        </p:nvSpPr>
        <p:spPr>
          <a:xfrm flipH="1">
            <a:off x="15265461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0"/>
                </a:moveTo>
                <a:lnTo>
                  <a:pt x="0" y="0"/>
                </a:lnTo>
                <a:lnTo>
                  <a:pt x="0" y="2287311"/>
                </a:lnTo>
                <a:lnTo>
                  <a:pt x="2293044" y="2287311"/>
                </a:lnTo>
                <a:lnTo>
                  <a:pt x="229304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3" name="Google Shape;103;p15"/>
          <p:cNvSpPr/>
          <p:nvPr/>
        </p:nvSpPr>
        <p:spPr>
          <a:xfrm rot="10800000">
            <a:off x="15265461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2287311"/>
                </a:moveTo>
                <a:lnTo>
                  <a:pt x="0" y="2287311"/>
                </a:lnTo>
                <a:lnTo>
                  <a:pt x="0" y="0"/>
                </a:lnTo>
                <a:lnTo>
                  <a:pt x="2293044" y="0"/>
                </a:lnTo>
                <a:lnTo>
                  <a:pt x="2293044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" name="Google Shape;104;p15"/>
          <p:cNvSpPr txBox="1"/>
          <p:nvPr/>
        </p:nvSpPr>
        <p:spPr>
          <a:xfrm>
            <a:off x="1876016" y="1515235"/>
            <a:ext cx="1472756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2"/>
              </a:lnSpc>
            </a:pPr>
            <a:r>
              <a:rPr lang="en-US" sz="4000" dirty="0">
                <a:solidFill>
                  <a:srgbClr val="C48D24"/>
                </a:solidFill>
                <a:latin typeface="IM Fell English SC"/>
                <a:sym typeface="IM Fell English SC"/>
              </a:rPr>
              <a:t>Implementing Scalable Boson Sampling with Time-Bin Encoding: Analysis of Loss, Mode Mismatch, and Time Jitter</a:t>
            </a:r>
            <a:endParaRPr lang="en-US" sz="4000" dirty="0"/>
          </a:p>
        </p:txBody>
      </p:sp>
      <p:sp>
        <p:nvSpPr>
          <p:cNvPr id="106" name="Google Shape;106;p15"/>
          <p:cNvSpPr txBox="1"/>
          <p:nvPr/>
        </p:nvSpPr>
        <p:spPr>
          <a:xfrm>
            <a:off x="1876016" y="3326002"/>
            <a:ext cx="14887983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- The </a:t>
            </a:r>
            <a:r>
              <a:rPr lang="en-US" sz="3000" b="0" i="0" u="none" strike="noStrike" cap="none" dirty="0" err="1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guy</a:t>
            </a:r>
            <a:r>
              <a:rPr lang="en-US" sz="3000" b="0" i="0" u="none" strike="noStrike" cap="none" baseline="30000" dirty="0" err="1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TM</a:t>
            </a: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made another (really good) paper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- It talks a lot about the mathematical implementations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- Talks a lot about loss 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- actually </a:t>
            </a:r>
            <a:r>
              <a:rPr lang="en-US" sz="3000" b="0" i="0" u="none" strike="noStrike" cap="none" dirty="0" err="1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hes</a:t>
            </a: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made so many good papers (</a:t>
            </a:r>
            <a:r>
              <a:rPr lang="en-US" sz="3000" b="0" i="0" u="none" strike="noStrike" cap="none" dirty="0" err="1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hes</a:t>
            </a: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cracked):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	- an introduction to boson sampling(goes over v e r y basic math)</a:t>
            </a:r>
            <a:endParaRPr lang="en-US" sz="3000" b="0" i="0" u="none" strike="noStrike" cap="none" dirty="0">
              <a:solidFill>
                <a:srgbClr val="000000"/>
              </a:solidFill>
              <a:latin typeface="IM Fell English SC"/>
              <a:ea typeface="IM Fell English SC"/>
              <a:cs typeface="IM Fell English SC"/>
              <a:sym typeface="IM Fell English SC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741C1C-E4C9-AE88-E265-F8D71DF54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7469" y="2919485"/>
            <a:ext cx="2159000" cy="1803400"/>
          </a:xfrm>
          <a:prstGeom prst="rect">
            <a:avLst/>
          </a:prstGeom>
        </p:spPr>
      </p:pic>
      <p:sp>
        <p:nvSpPr>
          <p:cNvPr id="3" name="Google Shape;106;p15">
            <a:extLst>
              <a:ext uri="{FF2B5EF4-FFF2-40B4-BE49-F238E27FC236}">
                <a16:creationId xmlns:a16="http://schemas.microsoft.com/office/drawing/2014/main" id="{D1413BF6-769F-1E5B-7D28-BB1803A76A0B}"/>
              </a:ext>
            </a:extLst>
          </p:cNvPr>
          <p:cNvSpPr txBox="1"/>
          <p:nvPr/>
        </p:nvSpPr>
        <p:spPr>
          <a:xfrm>
            <a:off x="15265461" y="4843418"/>
            <a:ext cx="1824056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The </a:t>
            </a:r>
            <a:r>
              <a:rPr lang="en-US" sz="3000" b="0" i="0" u="none" strike="noStrike" cap="none" dirty="0" err="1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guy</a:t>
            </a:r>
            <a:r>
              <a:rPr lang="en-US" sz="3000" b="0" i="0" u="none" strike="noStrike" cap="none" baseline="30000" dirty="0" err="1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TM</a:t>
            </a:r>
            <a:r>
              <a:rPr lang="en-US" sz="3000" b="0" i="0" u="none" strike="noStrike" cap="none" baseline="30000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 </a:t>
            </a:r>
            <a:endParaRPr lang="en-US" sz="3000" b="0" i="0" u="none" strike="noStrike" cap="none" dirty="0">
              <a:solidFill>
                <a:srgbClr val="000000"/>
              </a:solidFill>
              <a:latin typeface="IM Fell English SC"/>
              <a:ea typeface="IM Fell English SC"/>
              <a:cs typeface="IM Fell English SC"/>
              <a:sym typeface="IM Fell English SC"/>
            </a:endParaRPr>
          </a:p>
        </p:txBody>
      </p:sp>
    </p:spTree>
    <p:extLst>
      <p:ext uri="{BB962C8B-B14F-4D97-AF65-F5344CB8AC3E}">
        <p14:creationId xmlns:p14="http://schemas.microsoft.com/office/powerpoint/2010/main" val="853203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5"/>
          <p:cNvGrpSpPr/>
          <p:nvPr/>
        </p:nvGrpSpPr>
        <p:grpSpPr>
          <a:xfrm>
            <a:off x="729495" y="524425"/>
            <a:ext cx="16829010" cy="9057325"/>
            <a:chOff x="0" y="-47625"/>
            <a:chExt cx="4432332" cy="2385468"/>
          </a:xfrm>
        </p:grpSpPr>
        <p:sp>
          <p:nvSpPr>
            <p:cNvPr id="98" name="Google Shape;98;p15"/>
            <p:cNvSpPr/>
            <p:nvPr/>
          </p:nvSpPr>
          <p:spPr>
            <a:xfrm>
              <a:off x="0" y="0"/>
              <a:ext cx="4432332" cy="2337843"/>
            </a:xfrm>
            <a:custGeom>
              <a:avLst/>
              <a:gdLst/>
              <a:ahLst/>
              <a:cxnLst/>
              <a:rect l="l" t="t" r="r" b="b"/>
              <a:pathLst>
                <a:path w="4432332" h="2337843" extrusionOk="0">
                  <a:moveTo>
                    <a:pt x="0" y="0"/>
                  </a:moveTo>
                  <a:lnTo>
                    <a:pt x="4432332" y="0"/>
                  </a:lnTo>
                  <a:lnTo>
                    <a:pt x="4432332" y="2337843"/>
                  </a:lnTo>
                  <a:lnTo>
                    <a:pt x="0" y="233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 cmpd="sng">
              <a:solidFill>
                <a:srgbClr val="C22C2C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9" name="Google Shape;99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15"/>
          <p:cNvSpPr/>
          <p:nvPr/>
        </p:nvSpPr>
        <p:spPr>
          <a:xfrm>
            <a:off x="729495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0"/>
                </a:moveTo>
                <a:lnTo>
                  <a:pt x="2293044" y="0"/>
                </a:lnTo>
                <a:lnTo>
                  <a:pt x="2293044" y="2287311"/>
                </a:lnTo>
                <a:lnTo>
                  <a:pt x="0" y="22873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" name="Google Shape;101;p15"/>
          <p:cNvSpPr/>
          <p:nvPr/>
        </p:nvSpPr>
        <p:spPr>
          <a:xfrm rot="10800000" flipH="1">
            <a:off x="729495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2287311"/>
                </a:moveTo>
                <a:lnTo>
                  <a:pt x="2293044" y="2287311"/>
                </a:lnTo>
                <a:lnTo>
                  <a:pt x="2293044" y="0"/>
                </a:lnTo>
                <a:lnTo>
                  <a:pt x="0" y="0"/>
                </a:lnTo>
                <a:lnTo>
                  <a:pt x="0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2" name="Google Shape;102;p15"/>
          <p:cNvSpPr/>
          <p:nvPr/>
        </p:nvSpPr>
        <p:spPr>
          <a:xfrm flipH="1">
            <a:off x="15265461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0"/>
                </a:moveTo>
                <a:lnTo>
                  <a:pt x="0" y="0"/>
                </a:lnTo>
                <a:lnTo>
                  <a:pt x="0" y="2287311"/>
                </a:lnTo>
                <a:lnTo>
                  <a:pt x="2293044" y="2287311"/>
                </a:lnTo>
                <a:lnTo>
                  <a:pt x="229304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3" name="Google Shape;103;p15"/>
          <p:cNvSpPr/>
          <p:nvPr/>
        </p:nvSpPr>
        <p:spPr>
          <a:xfrm rot="10800000">
            <a:off x="15265461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2287311"/>
                </a:moveTo>
                <a:lnTo>
                  <a:pt x="0" y="2287311"/>
                </a:lnTo>
                <a:lnTo>
                  <a:pt x="0" y="0"/>
                </a:lnTo>
                <a:lnTo>
                  <a:pt x="2293044" y="0"/>
                </a:lnTo>
                <a:lnTo>
                  <a:pt x="2293044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" name="Google Shape;104;p15"/>
          <p:cNvSpPr txBox="1"/>
          <p:nvPr/>
        </p:nvSpPr>
        <p:spPr>
          <a:xfrm>
            <a:off x="1876016" y="1515235"/>
            <a:ext cx="1472756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2"/>
              </a:lnSpc>
            </a:pPr>
            <a:r>
              <a:rPr lang="en-US" sz="4000" dirty="0">
                <a:solidFill>
                  <a:srgbClr val="C48D24"/>
                </a:solidFill>
                <a:latin typeface="IM Fell English SC"/>
                <a:sym typeface="IM Fell English SC"/>
              </a:rPr>
              <a:t>Implementing Scalable Boson Sampling with Time-Bin Encoding: Analysis of Loss, Mode Mismatch, and Time Jitter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797F0F-8F16-4A98-930E-99DE01885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2545" y="6475288"/>
            <a:ext cx="5029200" cy="1638300"/>
          </a:xfrm>
          <a:prstGeom prst="rect">
            <a:avLst/>
          </a:prstGeom>
        </p:spPr>
      </p:pic>
      <p:sp>
        <p:nvSpPr>
          <p:cNvPr id="8" name="Google Shape;106;p15">
            <a:extLst>
              <a:ext uri="{FF2B5EF4-FFF2-40B4-BE49-F238E27FC236}">
                <a16:creationId xmlns:a16="http://schemas.microsoft.com/office/drawing/2014/main" id="{A5895AA7-AEB7-5823-8142-DBF466DE5006}"/>
              </a:ext>
            </a:extLst>
          </p:cNvPr>
          <p:cNvSpPr txBox="1"/>
          <p:nvPr/>
        </p:nvSpPr>
        <p:spPr>
          <a:xfrm>
            <a:off x="1876016" y="3590582"/>
            <a:ext cx="6634650" cy="1800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- The </a:t>
            </a: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paper has a lot of different models to show  how the system acts at different times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D77F7A-C88F-D7CA-3D84-7D0970ECAB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939" y="7638429"/>
            <a:ext cx="4089712" cy="15993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8DB3A8-8320-471B-6B25-0F5F678C20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38022" y="3910793"/>
            <a:ext cx="5667172" cy="266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52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5"/>
          <p:cNvGrpSpPr/>
          <p:nvPr/>
        </p:nvGrpSpPr>
        <p:grpSpPr>
          <a:xfrm>
            <a:off x="729495" y="524425"/>
            <a:ext cx="16829010" cy="9057325"/>
            <a:chOff x="0" y="-47625"/>
            <a:chExt cx="4432332" cy="2385468"/>
          </a:xfrm>
        </p:grpSpPr>
        <p:sp>
          <p:nvSpPr>
            <p:cNvPr id="98" name="Google Shape;98;p15"/>
            <p:cNvSpPr/>
            <p:nvPr/>
          </p:nvSpPr>
          <p:spPr>
            <a:xfrm>
              <a:off x="0" y="0"/>
              <a:ext cx="4432332" cy="2337843"/>
            </a:xfrm>
            <a:custGeom>
              <a:avLst/>
              <a:gdLst/>
              <a:ahLst/>
              <a:cxnLst/>
              <a:rect l="l" t="t" r="r" b="b"/>
              <a:pathLst>
                <a:path w="4432332" h="2337843" extrusionOk="0">
                  <a:moveTo>
                    <a:pt x="0" y="0"/>
                  </a:moveTo>
                  <a:lnTo>
                    <a:pt x="4432332" y="0"/>
                  </a:lnTo>
                  <a:lnTo>
                    <a:pt x="4432332" y="2337843"/>
                  </a:lnTo>
                  <a:lnTo>
                    <a:pt x="0" y="233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 cmpd="sng">
              <a:solidFill>
                <a:srgbClr val="C22C2C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9" name="Google Shape;99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15"/>
          <p:cNvSpPr/>
          <p:nvPr/>
        </p:nvSpPr>
        <p:spPr>
          <a:xfrm>
            <a:off x="729495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0"/>
                </a:moveTo>
                <a:lnTo>
                  <a:pt x="2293044" y="0"/>
                </a:lnTo>
                <a:lnTo>
                  <a:pt x="2293044" y="2287311"/>
                </a:lnTo>
                <a:lnTo>
                  <a:pt x="0" y="22873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" name="Google Shape;101;p15"/>
          <p:cNvSpPr/>
          <p:nvPr/>
        </p:nvSpPr>
        <p:spPr>
          <a:xfrm rot="10800000" flipH="1">
            <a:off x="729495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2287311"/>
                </a:moveTo>
                <a:lnTo>
                  <a:pt x="2293044" y="2287311"/>
                </a:lnTo>
                <a:lnTo>
                  <a:pt x="2293044" y="0"/>
                </a:lnTo>
                <a:lnTo>
                  <a:pt x="0" y="0"/>
                </a:lnTo>
                <a:lnTo>
                  <a:pt x="0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2" name="Google Shape;102;p15"/>
          <p:cNvSpPr/>
          <p:nvPr/>
        </p:nvSpPr>
        <p:spPr>
          <a:xfrm flipH="1">
            <a:off x="15265461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0"/>
                </a:moveTo>
                <a:lnTo>
                  <a:pt x="0" y="0"/>
                </a:lnTo>
                <a:lnTo>
                  <a:pt x="0" y="2287311"/>
                </a:lnTo>
                <a:lnTo>
                  <a:pt x="2293044" y="2287311"/>
                </a:lnTo>
                <a:lnTo>
                  <a:pt x="229304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3" name="Google Shape;103;p15"/>
          <p:cNvSpPr/>
          <p:nvPr/>
        </p:nvSpPr>
        <p:spPr>
          <a:xfrm rot="10800000">
            <a:off x="15265461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2287311"/>
                </a:moveTo>
                <a:lnTo>
                  <a:pt x="0" y="2287311"/>
                </a:lnTo>
                <a:lnTo>
                  <a:pt x="0" y="0"/>
                </a:lnTo>
                <a:lnTo>
                  <a:pt x="2293044" y="0"/>
                </a:lnTo>
                <a:lnTo>
                  <a:pt x="2293044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" name="Google Shape;104;p15"/>
          <p:cNvSpPr txBox="1"/>
          <p:nvPr/>
        </p:nvSpPr>
        <p:spPr>
          <a:xfrm>
            <a:off x="1876016" y="1515235"/>
            <a:ext cx="14727562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2"/>
              </a:lnSpc>
            </a:pPr>
            <a:r>
              <a:rPr lang="en-US" sz="4000" dirty="0">
                <a:solidFill>
                  <a:srgbClr val="C48D24"/>
                </a:solidFill>
                <a:latin typeface="IM Fell English SC"/>
                <a:sym typeface="IM Fell English SC"/>
              </a:rPr>
              <a:t>The 2 ways I’m trying to do it</a:t>
            </a:r>
            <a:endParaRPr lang="en-US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B52CD7-287E-F174-9F8A-125F3F51FB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838" y="2659986"/>
            <a:ext cx="4681793" cy="4795291"/>
          </a:xfrm>
          <a:prstGeom prst="rect">
            <a:avLst/>
          </a:prstGeom>
        </p:spPr>
      </p:pic>
      <p:sp>
        <p:nvSpPr>
          <p:cNvPr id="5" name="Google Shape;106;p15">
            <a:extLst>
              <a:ext uri="{FF2B5EF4-FFF2-40B4-BE49-F238E27FC236}">
                <a16:creationId xmlns:a16="http://schemas.microsoft.com/office/drawing/2014/main" id="{ED792DB7-05D6-D211-778A-A478CAA14915}"/>
              </a:ext>
            </a:extLst>
          </p:cNvPr>
          <p:cNvSpPr txBox="1"/>
          <p:nvPr/>
        </p:nvSpPr>
        <p:spPr>
          <a:xfrm>
            <a:off x="2102818" y="7571436"/>
            <a:ext cx="2755916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1. Tensor Networks</a:t>
            </a:r>
            <a:endParaRPr lang="en-US" sz="3000" b="0" i="0" u="none" strike="noStrike" cap="none" dirty="0">
              <a:solidFill>
                <a:srgbClr val="000000"/>
              </a:solidFill>
              <a:latin typeface="IM Fell English SC"/>
              <a:ea typeface="IM Fell English SC"/>
              <a:cs typeface="IM Fell English SC"/>
              <a:sym typeface="IM Fell English SC"/>
            </a:endParaRPr>
          </a:p>
        </p:txBody>
      </p:sp>
      <p:sp>
        <p:nvSpPr>
          <p:cNvPr id="6" name="Google Shape;106;p15">
            <a:extLst>
              <a:ext uri="{FF2B5EF4-FFF2-40B4-BE49-F238E27FC236}">
                <a16:creationId xmlns:a16="http://schemas.microsoft.com/office/drawing/2014/main" id="{25D11D19-6C60-B9D1-F031-5B5F6D3CC286}"/>
              </a:ext>
            </a:extLst>
          </p:cNvPr>
          <p:cNvSpPr txBox="1"/>
          <p:nvPr/>
        </p:nvSpPr>
        <p:spPr>
          <a:xfrm>
            <a:off x="7861839" y="2591023"/>
            <a:ext cx="9271918" cy="1800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- </a:t>
            </a: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I’m lost on notation , been watching so many videos </a:t>
            </a:r>
          </a:p>
          <a:p>
            <a:pPr>
              <a:lnSpc>
                <a:spcPct val="130000"/>
              </a:lnSpc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	- Everyone (?) hates the notation, they are literally 	     		using pictures to talk about this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CDE09B-2F83-15AD-F9AD-E62B2E648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7973" y="4751181"/>
            <a:ext cx="5886473" cy="3193606"/>
          </a:xfrm>
          <a:prstGeom prst="rect">
            <a:avLst/>
          </a:prstGeom>
        </p:spPr>
      </p:pic>
      <p:sp>
        <p:nvSpPr>
          <p:cNvPr id="9" name="Google Shape;106;p15">
            <a:extLst>
              <a:ext uri="{FF2B5EF4-FFF2-40B4-BE49-F238E27FC236}">
                <a16:creationId xmlns:a16="http://schemas.microsoft.com/office/drawing/2014/main" id="{A9C3F958-ED79-1FDB-DD86-17D2EDBE2BF9}"/>
              </a:ext>
            </a:extLst>
          </p:cNvPr>
          <p:cNvSpPr txBox="1"/>
          <p:nvPr/>
        </p:nvSpPr>
        <p:spPr>
          <a:xfrm>
            <a:off x="11276571" y="7944787"/>
            <a:ext cx="5327007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Those are literally boxes and lines</a:t>
            </a:r>
            <a:endParaRPr lang="en-US" sz="3000" dirty="0">
              <a:latin typeface="IM Fell English SC"/>
              <a:ea typeface="IM Fell English SC"/>
              <a:cs typeface="IM Fell English SC"/>
              <a:sym typeface="IM Fell English SC"/>
            </a:endParaRPr>
          </a:p>
        </p:txBody>
      </p:sp>
    </p:spTree>
    <p:extLst>
      <p:ext uri="{BB962C8B-B14F-4D97-AF65-F5344CB8AC3E}">
        <p14:creationId xmlns:p14="http://schemas.microsoft.com/office/powerpoint/2010/main" val="3669772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5"/>
          <p:cNvGrpSpPr/>
          <p:nvPr/>
        </p:nvGrpSpPr>
        <p:grpSpPr>
          <a:xfrm>
            <a:off x="729495" y="524425"/>
            <a:ext cx="16829010" cy="9057325"/>
            <a:chOff x="0" y="-47625"/>
            <a:chExt cx="4432332" cy="2385468"/>
          </a:xfrm>
        </p:grpSpPr>
        <p:sp>
          <p:nvSpPr>
            <p:cNvPr id="98" name="Google Shape;98;p15"/>
            <p:cNvSpPr/>
            <p:nvPr/>
          </p:nvSpPr>
          <p:spPr>
            <a:xfrm>
              <a:off x="0" y="0"/>
              <a:ext cx="4432332" cy="2337843"/>
            </a:xfrm>
            <a:custGeom>
              <a:avLst/>
              <a:gdLst/>
              <a:ahLst/>
              <a:cxnLst/>
              <a:rect l="l" t="t" r="r" b="b"/>
              <a:pathLst>
                <a:path w="4432332" h="2337843" extrusionOk="0">
                  <a:moveTo>
                    <a:pt x="0" y="0"/>
                  </a:moveTo>
                  <a:lnTo>
                    <a:pt x="4432332" y="0"/>
                  </a:lnTo>
                  <a:lnTo>
                    <a:pt x="4432332" y="2337843"/>
                  </a:lnTo>
                  <a:lnTo>
                    <a:pt x="0" y="233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 cmpd="sng">
              <a:solidFill>
                <a:srgbClr val="C22C2C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9" name="Google Shape;99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15"/>
          <p:cNvSpPr/>
          <p:nvPr/>
        </p:nvSpPr>
        <p:spPr>
          <a:xfrm>
            <a:off x="729495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0"/>
                </a:moveTo>
                <a:lnTo>
                  <a:pt x="2293044" y="0"/>
                </a:lnTo>
                <a:lnTo>
                  <a:pt x="2293044" y="2287311"/>
                </a:lnTo>
                <a:lnTo>
                  <a:pt x="0" y="22873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" name="Google Shape;101;p15"/>
          <p:cNvSpPr/>
          <p:nvPr/>
        </p:nvSpPr>
        <p:spPr>
          <a:xfrm rot="10800000" flipH="1">
            <a:off x="729495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2287311"/>
                </a:moveTo>
                <a:lnTo>
                  <a:pt x="2293044" y="2287311"/>
                </a:lnTo>
                <a:lnTo>
                  <a:pt x="2293044" y="0"/>
                </a:lnTo>
                <a:lnTo>
                  <a:pt x="0" y="0"/>
                </a:lnTo>
                <a:lnTo>
                  <a:pt x="0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2" name="Google Shape;102;p15"/>
          <p:cNvSpPr/>
          <p:nvPr/>
        </p:nvSpPr>
        <p:spPr>
          <a:xfrm flipH="1">
            <a:off x="15265461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0"/>
                </a:moveTo>
                <a:lnTo>
                  <a:pt x="0" y="0"/>
                </a:lnTo>
                <a:lnTo>
                  <a:pt x="0" y="2287311"/>
                </a:lnTo>
                <a:lnTo>
                  <a:pt x="2293044" y="2287311"/>
                </a:lnTo>
                <a:lnTo>
                  <a:pt x="229304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3" name="Google Shape;103;p15"/>
          <p:cNvSpPr/>
          <p:nvPr/>
        </p:nvSpPr>
        <p:spPr>
          <a:xfrm rot="10800000">
            <a:off x="15265461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2287311"/>
                </a:moveTo>
                <a:lnTo>
                  <a:pt x="0" y="2287311"/>
                </a:lnTo>
                <a:lnTo>
                  <a:pt x="0" y="0"/>
                </a:lnTo>
                <a:lnTo>
                  <a:pt x="2293044" y="0"/>
                </a:lnTo>
                <a:lnTo>
                  <a:pt x="2293044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" name="Google Shape;104;p15"/>
          <p:cNvSpPr txBox="1"/>
          <p:nvPr/>
        </p:nvSpPr>
        <p:spPr>
          <a:xfrm>
            <a:off x="1876016" y="1515235"/>
            <a:ext cx="14727562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2"/>
              </a:lnSpc>
            </a:pPr>
            <a:r>
              <a:rPr lang="en-US" sz="4000" dirty="0">
                <a:solidFill>
                  <a:srgbClr val="C48D24"/>
                </a:solidFill>
                <a:latin typeface="IM Fell English SC"/>
                <a:sym typeface="IM Fell English SC"/>
              </a:rPr>
              <a:t>Tensor Networks Continues</a:t>
            </a:r>
            <a:endParaRPr lang="en-US" sz="4000" dirty="0"/>
          </a:p>
        </p:txBody>
      </p:sp>
      <p:sp>
        <p:nvSpPr>
          <p:cNvPr id="6" name="Google Shape;106;p15">
            <a:extLst>
              <a:ext uri="{FF2B5EF4-FFF2-40B4-BE49-F238E27FC236}">
                <a16:creationId xmlns:a16="http://schemas.microsoft.com/office/drawing/2014/main" id="{25D11D19-6C60-B9D1-F031-5B5F6D3CC286}"/>
              </a:ext>
            </a:extLst>
          </p:cNvPr>
          <p:cNvSpPr txBox="1"/>
          <p:nvPr/>
        </p:nvSpPr>
        <p:spPr>
          <a:xfrm>
            <a:off x="1876016" y="2461650"/>
            <a:ext cx="14088510" cy="3600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Ok but then why:</a:t>
            </a:r>
          </a:p>
          <a:p>
            <a:pPr>
              <a:lnSpc>
                <a:spcPct val="130000"/>
              </a:lnSpc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- if I can figure this out it seems like it would be better to use</a:t>
            </a:r>
          </a:p>
          <a:p>
            <a:pPr>
              <a:lnSpc>
                <a:spcPct val="130000"/>
              </a:lnSpc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- I want to see if I can just simulate one loop and then add the other one (like break it into chunks I guess)</a:t>
            </a:r>
          </a:p>
          <a:p>
            <a:pPr>
              <a:lnSpc>
                <a:spcPct val="130000"/>
              </a:lnSpc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- why do I want to do this : Idk a lot of papers I’ve seen are using tensor networks as well now (at least for quantum computing applications) so it seems…. Relevant</a:t>
            </a:r>
          </a:p>
        </p:txBody>
      </p:sp>
    </p:spTree>
    <p:extLst>
      <p:ext uri="{BB962C8B-B14F-4D97-AF65-F5344CB8AC3E}">
        <p14:creationId xmlns:p14="http://schemas.microsoft.com/office/powerpoint/2010/main" val="2299094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/>
          <p:nvPr/>
        </p:nvSpPr>
        <p:spPr>
          <a:xfrm>
            <a:off x="729495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0"/>
                </a:moveTo>
                <a:lnTo>
                  <a:pt x="2293044" y="0"/>
                </a:lnTo>
                <a:lnTo>
                  <a:pt x="2293044" y="2287311"/>
                </a:lnTo>
                <a:lnTo>
                  <a:pt x="0" y="22873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" name="Google Shape;101;p15"/>
          <p:cNvSpPr/>
          <p:nvPr/>
        </p:nvSpPr>
        <p:spPr>
          <a:xfrm rot="10800000" flipH="1">
            <a:off x="729495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0" y="2287311"/>
                </a:moveTo>
                <a:lnTo>
                  <a:pt x="2293044" y="2287311"/>
                </a:lnTo>
                <a:lnTo>
                  <a:pt x="2293044" y="0"/>
                </a:lnTo>
                <a:lnTo>
                  <a:pt x="0" y="0"/>
                </a:lnTo>
                <a:lnTo>
                  <a:pt x="0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2" name="Google Shape;102;p15"/>
          <p:cNvSpPr/>
          <p:nvPr/>
        </p:nvSpPr>
        <p:spPr>
          <a:xfrm flipH="1">
            <a:off x="15265461" y="7294438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0"/>
                </a:moveTo>
                <a:lnTo>
                  <a:pt x="0" y="0"/>
                </a:lnTo>
                <a:lnTo>
                  <a:pt x="0" y="2287311"/>
                </a:lnTo>
                <a:lnTo>
                  <a:pt x="2293044" y="2287311"/>
                </a:lnTo>
                <a:lnTo>
                  <a:pt x="229304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3" name="Google Shape;103;p15"/>
          <p:cNvSpPr/>
          <p:nvPr/>
        </p:nvSpPr>
        <p:spPr>
          <a:xfrm rot="10800000">
            <a:off x="15265461" y="705251"/>
            <a:ext cx="2293044" cy="2287312"/>
          </a:xfrm>
          <a:custGeom>
            <a:avLst/>
            <a:gdLst/>
            <a:ahLst/>
            <a:cxnLst/>
            <a:rect l="l" t="t" r="r" b="b"/>
            <a:pathLst>
              <a:path w="2293044" h="2287312" extrusionOk="0">
                <a:moveTo>
                  <a:pt x="2293044" y="2287311"/>
                </a:moveTo>
                <a:lnTo>
                  <a:pt x="0" y="2287311"/>
                </a:lnTo>
                <a:lnTo>
                  <a:pt x="0" y="0"/>
                </a:lnTo>
                <a:lnTo>
                  <a:pt x="2293044" y="0"/>
                </a:lnTo>
                <a:lnTo>
                  <a:pt x="2293044" y="228731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" name="Google Shape;104;p15"/>
          <p:cNvSpPr txBox="1"/>
          <p:nvPr/>
        </p:nvSpPr>
        <p:spPr>
          <a:xfrm>
            <a:off x="1876016" y="1515235"/>
            <a:ext cx="14727562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2"/>
              </a:lnSpc>
            </a:pPr>
            <a:r>
              <a:rPr lang="en-US" sz="4000" dirty="0">
                <a:solidFill>
                  <a:srgbClr val="C48D24"/>
                </a:solidFill>
                <a:latin typeface="IM Fell English SC"/>
                <a:sym typeface="IM Fell English SC"/>
              </a:rPr>
              <a:t>The 2 ways I’m trying to do it</a:t>
            </a:r>
            <a:endParaRPr lang="en-US" sz="4000" dirty="0"/>
          </a:p>
        </p:txBody>
      </p:sp>
      <p:sp>
        <p:nvSpPr>
          <p:cNvPr id="5" name="Google Shape;106;p15">
            <a:extLst>
              <a:ext uri="{FF2B5EF4-FFF2-40B4-BE49-F238E27FC236}">
                <a16:creationId xmlns:a16="http://schemas.microsoft.com/office/drawing/2014/main" id="{ED792DB7-05D6-D211-778A-A478CAA14915}"/>
              </a:ext>
            </a:extLst>
          </p:cNvPr>
          <p:cNvSpPr txBox="1"/>
          <p:nvPr/>
        </p:nvSpPr>
        <p:spPr>
          <a:xfrm>
            <a:off x="2102818" y="7571436"/>
            <a:ext cx="2755916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2. The </a:t>
            </a:r>
            <a:r>
              <a:rPr lang="en-US" sz="3000" dirty="0" err="1">
                <a:latin typeface="IM Fell English SC"/>
                <a:ea typeface="IM Fell English SC"/>
                <a:cs typeface="IM Fell English SC"/>
                <a:sym typeface="IM Fell English SC"/>
              </a:rPr>
              <a:t>Guy</a:t>
            </a:r>
            <a:r>
              <a:rPr lang="en-US" sz="3000" baseline="30000" dirty="0" err="1">
                <a:latin typeface="IM Fell English SC"/>
                <a:ea typeface="IM Fell English SC"/>
                <a:cs typeface="IM Fell English SC"/>
                <a:sym typeface="IM Fell English SC"/>
              </a:rPr>
              <a:t>TM</a:t>
            </a: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 way</a:t>
            </a:r>
            <a:endParaRPr lang="en-US" sz="3000" b="0" i="0" u="none" strike="noStrike" cap="none" dirty="0">
              <a:solidFill>
                <a:srgbClr val="000000"/>
              </a:solidFill>
              <a:latin typeface="IM Fell English SC"/>
              <a:ea typeface="IM Fell English SC"/>
              <a:cs typeface="IM Fell English SC"/>
              <a:sym typeface="IM Fell English SC"/>
            </a:endParaRPr>
          </a:p>
        </p:txBody>
      </p:sp>
      <p:sp>
        <p:nvSpPr>
          <p:cNvPr id="6" name="Google Shape;106;p15">
            <a:extLst>
              <a:ext uri="{FF2B5EF4-FFF2-40B4-BE49-F238E27FC236}">
                <a16:creationId xmlns:a16="http://schemas.microsoft.com/office/drawing/2014/main" id="{25D11D19-6C60-B9D1-F031-5B5F6D3CC286}"/>
              </a:ext>
            </a:extLst>
          </p:cNvPr>
          <p:cNvSpPr txBox="1"/>
          <p:nvPr/>
        </p:nvSpPr>
        <p:spPr>
          <a:xfrm>
            <a:off x="7861839" y="2591023"/>
            <a:ext cx="9271918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- </a:t>
            </a: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This is what I was originally thinking but hey its also all tensors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E27590-E2F0-8B32-61AB-D9EC78B513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6016" y="2728267"/>
            <a:ext cx="4648200" cy="2184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ADD465-3657-0CDC-5842-C2C7245D21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42678" y="3305936"/>
            <a:ext cx="4660900" cy="1295400"/>
          </a:xfrm>
          <a:prstGeom prst="rect">
            <a:avLst/>
          </a:prstGeom>
        </p:spPr>
      </p:pic>
      <p:sp>
        <p:nvSpPr>
          <p:cNvPr id="8" name="Google Shape;106;p15">
            <a:extLst>
              <a:ext uri="{FF2B5EF4-FFF2-40B4-BE49-F238E27FC236}">
                <a16:creationId xmlns:a16="http://schemas.microsoft.com/office/drawing/2014/main" id="{8053FE85-73E3-AD7A-D6F7-B62B30F9F646}"/>
              </a:ext>
            </a:extLst>
          </p:cNvPr>
          <p:cNvSpPr txBox="1"/>
          <p:nvPr/>
        </p:nvSpPr>
        <p:spPr>
          <a:xfrm>
            <a:off x="7140065" y="5325522"/>
            <a:ext cx="9271918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- </a:t>
            </a: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It seems like a good idea to split it up like this anyway</a:t>
            </a:r>
          </a:p>
        </p:txBody>
      </p:sp>
      <p:sp>
        <p:nvSpPr>
          <p:cNvPr id="10" name="Google Shape;106;p15">
            <a:extLst>
              <a:ext uri="{FF2B5EF4-FFF2-40B4-BE49-F238E27FC236}">
                <a16:creationId xmlns:a16="http://schemas.microsoft.com/office/drawing/2014/main" id="{6A1F442F-1EE0-7129-D74D-1874F20F21E5}"/>
              </a:ext>
            </a:extLst>
          </p:cNvPr>
          <p:cNvSpPr txBox="1"/>
          <p:nvPr/>
        </p:nvSpPr>
        <p:spPr>
          <a:xfrm>
            <a:off x="6232057" y="6491951"/>
            <a:ext cx="9271918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IM Fell English SC"/>
                <a:ea typeface="IM Fell English SC"/>
                <a:cs typeface="IM Fell English SC"/>
                <a:sym typeface="IM Fell English SC"/>
              </a:rPr>
              <a:t>- </a:t>
            </a:r>
            <a:r>
              <a:rPr lang="en-US" sz="3000" dirty="0">
                <a:latin typeface="IM Fell English SC"/>
                <a:ea typeface="IM Fell English SC"/>
                <a:cs typeface="IM Fell English SC"/>
                <a:sym typeface="IM Fell English SC"/>
              </a:rPr>
              <a:t>Not entirely sure how to add the switches in… </a:t>
            </a:r>
          </a:p>
        </p:txBody>
      </p:sp>
    </p:spTree>
    <p:extLst>
      <p:ext uri="{BB962C8B-B14F-4D97-AF65-F5344CB8AC3E}">
        <p14:creationId xmlns:p14="http://schemas.microsoft.com/office/powerpoint/2010/main" val="232566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3824</TotalTime>
  <Words>468</Words>
  <Application>Microsoft Macintosh PowerPoint</Application>
  <PresentationFormat>Custom</PresentationFormat>
  <Paragraphs>40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IM Fell English</vt:lpstr>
      <vt:lpstr>IM Fell English SC</vt:lpstr>
      <vt:lpstr>Arial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Ivanna Montserrat Boras Vazquez</cp:lastModifiedBy>
  <cp:revision>4</cp:revision>
  <dcterms:modified xsi:type="dcterms:W3CDTF">2023-11-15T18:34:43Z</dcterms:modified>
</cp:coreProperties>
</file>